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86" r:id="rId4"/>
    <p:sldId id="283" r:id="rId5"/>
    <p:sldId id="287" r:id="rId6"/>
    <p:sldId id="288" r:id="rId7"/>
    <p:sldId id="284" r:id="rId8"/>
    <p:sldId id="289" r:id="rId9"/>
    <p:sldId id="280" r:id="rId10"/>
    <p:sldId id="290" r:id="rId11"/>
    <p:sldId id="285" r:id="rId12"/>
  </p:sldIdLst>
  <p:sldSz cx="12188825" cy="6858000"/>
  <p:notesSz cx="6858000" cy="9144000"/>
  <p:custDataLst>
    <p:tags r:id="rId15"/>
  </p:custDataLst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FD8135-C56A-4AE6-978E-30AB05608F38}" type="datetime1">
              <a:rPr lang="sl-SI" smtClean="0"/>
              <a:t>17.11.2020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3DCC-8712-4519-9D30-A502BC800B24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OPOMBA: Če želite zamenjati sliko, jo izberite in izbrišite. Nato uporabite ikono za vstavljanje slike, da jo zamenjate z lastno!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586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35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071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900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559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6377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956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594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5AFA5C-901B-451C-9596-3D4449CC1487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220380-4F94-48AC-9B2B-0287EA22CE3D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53BC2D-24FD-4F60-B518-6375DE21D3C6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cxnSp>
        <p:nvCxnSpPr>
          <p:cNvPr id="11" name="Raven povezovalnik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Označba mesta za nogo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2" name="Označba mesta za datum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EEF595-536A-4E2C-AAF2-3F3501DDC620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14" name="Označba mesta za številko diapozitiva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498356-3271-4BE3-BE44-CEC1DFEFBF2E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910C63-F0E8-4044-ADB4-72F88D59CD2C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2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3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FF814-0A86-474E-A0DF-A588D07AD4F9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omestni 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11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12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4" hasCustomPrompt="1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13" name="Označba mesta za sliko 10" descr="Prazna označba mesta za dodajanje slike. Kliknite označbo mesta in izberite sliko, ki jo želite dodati."/>
          <p:cNvSpPr>
            <a:spLocks noGrp="1"/>
          </p:cNvSpPr>
          <p:nvPr>
            <p:ph type="pic" sz="quarter" idx="15" hasCustomPrompt="1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47FF02-0741-4EE3-868C-94FB683C02A5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A91A42-7DD8-40CB-AA3F-504E8DE08EF0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otni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14" name="Označba mesta za sliko 13" descr="Prazna označba mesta za dodajanje slike. Kliknite označbo mesta in izberite sliko, ki jo želite dodati."/>
          <p:cNvSpPr>
            <a:spLocks noGrp="1"/>
          </p:cNvSpPr>
          <p:nvPr>
            <p:ph type="pic" sz="quarter" idx="13" hasCustomPrompt="1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 rtl="0">
              <a:buNone/>
              <a:defRPr sz="1600"/>
            </a:lvl1pPr>
          </a:lstStyle>
          <a:p>
            <a:pPr rtl="0"/>
            <a:r>
              <a:rPr lang="sl-SI" dirty="0" smtClean="0"/>
              <a:t>Kliknite ikono, da dodate sliko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B7F1AE-92D9-4099-A0DF-675706520707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D8E2EA-54C7-4CF1-B3F6-E45D3FCE88DD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4EC3BA-8CFE-49F1-B1B4-8B9A27965B5E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E392A9-F4AB-4E15-8EE5-D59B7FF0C719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785E54-3FBB-4FDE-B3F0-65DC2AD31AB0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cxnSp>
        <p:nvCxnSpPr>
          <p:cNvPr id="8" name="Raven povezovalnik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03DAAF1-8909-47EA-AEAC-8C03338E27F7}" type="datetime1">
              <a:rPr lang="sl-SI" smtClean="0"/>
              <a:pPr/>
              <a:t>17.11.2020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1" cy="1096782"/>
          </a:xfrm>
        </p:spPr>
        <p:txBody>
          <a:bodyPr rtlCol="0">
            <a:normAutofit fontScale="90000"/>
          </a:bodyPr>
          <a:lstStyle/>
          <a:p>
            <a:r>
              <a:rPr lang="pl-PL" sz="5600" b="1" dirty="0"/>
              <a:t>JUBILEJNI 10. TRADICIONALNI SLOVENSKI ZAJTRK </a:t>
            </a:r>
            <a:endParaRPr lang="sl-SI" sz="5600" b="1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634550" y="5987760"/>
            <a:ext cx="9140382" cy="681600"/>
          </a:xfrm>
        </p:spPr>
        <p:txBody>
          <a:bodyPr rtlCol="0">
            <a:normAutofit/>
          </a:bodyPr>
          <a:lstStyle/>
          <a:p>
            <a:pPr rtl="0"/>
            <a:r>
              <a:rPr lang="sl-SI" b="1" dirty="0" smtClean="0"/>
              <a:t> 20. 11. 2020</a:t>
            </a:r>
          </a:p>
          <a:p>
            <a:pPr rtl="0"/>
            <a:r>
              <a:rPr lang="sl-SI" sz="1800" dirty="0" smtClean="0"/>
              <a:t>Pripravila: Jana Benčina, organizatorka šolske prehrane</a:t>
            </a:r>
            <a:endParaRPr lang="sl-SI" sz="1800" dirty="0"/>
          </a:p>
        </p:txBody>
      </p:sp>
      <p:pic>
        <p:nvPicPr>
          <p:cNvPr id="7" name="Označba mesta za sliko 6" descr="Košara z jabolki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Označba mesta slike 2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3978" r="2397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724" y="2557462"/>
            <a:ext cx="2619375" cy="1743075"/>
          </a:xfrm>
          <a:prstGeom prst="rect">
            <a:avLst/>
          </a:prstGeom>
        </p:spPr>
      </p:pic>
      <p:pic>
        <p:nvPicPr>
          <p:cNvPr id="11" name="Označba mesta slike 10"/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23978" r="23978"/>
          <a:stretch>
            <a:fillRect/>
          </a:stretch>
        </p:blipFill>
        <p:spPr>
          <a:xfrm>
            <a:off x="4798268" y="917753"/>
            <a:ext cx="2592388" cy="3314700"/>
          </a:xfrm>
          <a:prstGeom prst="rect">
            <a:avLst/>
          </a:prstGeom>
        </p:spPr>
      </p:pic>
      <p:pic>
        <p:nvPicPr>
          <p:cNvPr id="12" name="Lojze Slak - Čebel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6980" y="308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048000" y="404664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altLang="sl-SI" sz="3200" b="1" dirty="0" smtClean="0">
                <a:solidFill>
                  <a:schemeClr val="accent2"/>
                </a:solidFill>
              </a:rPr>
              <a:t>ČEBELE SO IZREDNO POMEMBNE ŽUŽELKE, ZATO JIH VARUJMO!</a:t>
            </a:r>
            <a:endParaRPr lang="sl-SI" altLang="sl-SI" sz="3200" b="1" dirty="0">
              <a:solidFill>
                <a:schemeClr val="accent2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77788" y="1989780"/>
            <a:ext cx="6790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400" i="1" dirty="0">
                <a:latin typeface="Times New Roman" panose="02020603050405020304" pitchFamily="18" charset="0"/>
              </a:rPr>
              <a:t>Ko bo izginila čebela z obličja Zemlje, bo človek preživel le še štiri leta; ko ni več čebel, ni več opraševanja, ni več rastlin, ni več živali, ni več ljudi </a:t>
            </a:r>
            <a:r>
              <a:rPr lang="sl-SI" altLang="sl-SI" sz="2400" dirty="0" smtClean="0">
                <a:latin typeface="Times New Roman" panose="02020603050405020304" pitchFamily="18" charset="0"/>
              </a:rPr>
              <a:t>...« (</a:t>
            </a:r>
            <a:r>
              <a:rPr lang="sl-SI" sz="2400" dirty="0" smtClean="0"/>
              <a:t>Albert Einstein)</a:t>
            </a:r>
            <a:endParaRPr lang="sl-SI" sz="2400" dirty="0"/>
          </a:p>
        </p:txBody>
      </p:sp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4221088"/>
            <a:ext cx="40322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porabnik\Desktop\splet slike\tisovec\DSC07664 -son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04" y="3140968"/>
            <a:ext cx="4912241" cy="3351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8950" y="130901"/>
            <a:ext cx="8132006" cy="921835"/>
          </a:xfrm>
        </p:spPr>
        <p:txBody>
          <a:bodyPr rtlCol="0">
            <a:normAutofit/>
          </a:bodyPr>
          <a:lstStyle/>
          <a:p>
            <a:r>
              <a:rPr lang="sl-SI" sz="3200" b="1" dirty="0"/>
              <a:t>Pripravite Tradicionalni slovenski zajtrk tudi </a:t>
            </a:r>
            <a:r>
              <a:rPr lang="sl-SI" sz="3200" b="1" dirty="0" smtClean="0"/>
              <a:t>doma</a:t>
            </a:r>
            <a:endParaRPr lang="sl-SI" sz="320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694754" y="1052737"/>
            <a:ext cx="7670802" cy="2402818"/>
          </a:xfrm>
        </p:spPr>
        <p:txBody>
          <a:bodyPr rtlCol="0">
            <a:normAutofit/>
          </a:bodyPr>
          <a:lstStyle/>
          <a:p>
            <a:r>
              <a:rPr lang="sl-SI" dirty="0"/>
              <a:t>Doma </a:t>
            </a:r>
            <a:r>
              <a:rPr lang="sl-SI" dirty="0" smtClean="0"/>
              <a:t>pripravite </a:t>
            </a:r>
            <a:r>
              <a:rPr lang="sl-SI" dirty="0"/>
              <a:t>zajtrk, ki naj vključuje živila, značilna za »klasičen« Tradicionalni slovenski zajtrk, in sicer </a:t>
            </a:r>
            <a:r>
              <a:rPr lang="sl-SI" b="1" dirty="0"/>
              <a:t>kruh, maslo, med, mleko in jabolko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Zajtrk fotografirajte in nam pošljite fotografijo.</a:t>
            </a:r>
            <a:endParaRPr lang="sl-SI" dirty="0"/>
          </a:p>
        </p:txBody>
      </p:sp>
      <p:pic>
        <p:nvPicPr>
          <p:cNvPr id="3076" name="Picture 4" descr="tradicionali-slovenski-zajtrk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754" y="2376277"/>
            <a:ext cx="8210889" cy="22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dicionali-slovenski-zajtr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4714438"/>
            <a:ext cx="4693415" cy="19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radicionalni slovenski zajtrk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6886"/>
          <a:stretch>
            <a:fillRect/>
          </a:stretch>
        </p:blipFill>
        <p:spPr bwMode="auto">
          <a:xfrm rot="180000">
            <a:off x="171001" y="276087"/>
            <a:ext cx="1626288" cy="22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2414" y="227317"/>
            <a:ext cx="9144000" cy="629467"/>
          </a:xfrm>
        </p:spPr>
        <p:txBody>
          <a:bodyPr rtlCol="0"/>
          <a:lstStyle/>
          <a:p>
            <a:pPr rtl="0"/>
            <a:r>
              <a:rPr lang="sl-SI" dirty="0" smtClean="0"/>
              <a:t>Izvedba Tradicionalnega slovenskega zajtrka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522414" y="1052736"/>
            <a:ext cx="9144000" cy="4529137"/>
          </a:xfrm>
        </p:spPr>
        <p:txBody>
          <a:bodyPr rtlCol="0">
            <a:normAutofit/>
          </a:bodyPr>
          <a:lstStyle/>
          <a:p>
            <a:r>
              <a:rPr lang="sl-SI" b="1" dirty="0"/>
              <a:t>Tudi letos bomo na tretji petek v novembru, 20. 11., obeležili dan slovenske hrane in spremljajoči Tradicionalni slovenski zajtrk (TSZ), ki bo letos že deseti po vrsti. Njegova izvedba bo zaradi epidemije covid-19 letos drugačna.</a:t>
            </a:r>
            <a:endParaRPr lang="sl-SI" dirty="0"/>
          </a:p>
          <a:p>
            <a:r>
              <a:rPr lang="sl-SI" dirty="0" smtClean="0"/>
              <a:t>Letošnji </a:t>
            </a:r>
            <a:r>
              <a:rPr lang="sl-SI" dirty="0"/>
              <a:t>Tradicionalni slovenski zajtrk s sloganom »</a:t>
            </a:r>
            <a:r>
              <a:rPr lang="sl-SI" i="1" dirty="0"/>
              <a:t>Zajtrk z medom – super dan</a:t>
            </a:r>
            <a:r>
              <a:rPr lang="sl-SI" i="1" dirty="0" smtClean="0"/>
              <a:t>!« </a:t>
            </a:r>
            <a:r>
              <a:rPr lang="sl-SI" dirty="0" smtClean="0"/>
              <a:t>se</a:t>
            </a:r>
            <a:r>
              <a:rPr lang="sl-SI" i="1" dirty="0" smtClean="0"/>
              <a:t> </a:t>
            </a:r>
            <a:r>
              <a:rPr lang="sl-SI" dirty="0" smtClean="0"/>
              <a:t>ne </a:t>
            </a:r>
            <a:r>
              <a:rPr lang="sl-SI" dirty="0"/>
              <a:t>bo izvedel po šolah in vrtcih kot v preteklih letih, </a:t>
            </a:r>
            <a:r>
              <a:rPr lang="sl-SI" dirty="0" smtClean="0"/>
              <a:t>temveč si boste zajtrk z </a:t>
            </a:r>
            <a:r>
              <a:rPr lang="sl-SI" dirty="0"/>
              <a:t>izbranimi živili, in sicer </a:t>
            </a:r>
            <a:r>
              <a:rPr lang="sl-SI" u="sng" dirty="0"/>
              <a:t>kruhom, maslom, mlekom, medom in </a:t>
            </a:r>
            <a:r>
              <a:rPr lang="sl-SI" u="sng" dirty="0" smtClean="0"/>
              <a:t>jabolkom </a:t>
            </a:r>
            <a:r>
              <a:rPr lang="sl-SI" dirty="0" smtClean="0"/>
              <a:t>pripravili sami </a:t>
            </a:r>
            <a:r>
              <a:rPr lang="sl-SI" b="1" dirty="0" smtClean="0"/>
              <a:t>DOMA</a:t>
            </a:r>
            <a:r>
              <a:rPr lang="sl-SI" dirty="0" smtClean="0"/>
              <a:t>.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918" y="3789040"/>
            <a:ext cx="7318990" cy="27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2995612" y="1844824"/>
            <a:ext cx="6483176" cy="438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264551"/>
            <a:ext cx="7670802" cy="625376"/>
          </a:xfrm>
        </p:spPr>
        <p:txBody>
          <a:bodyPr rtlCol="0">
            <a:normAutofit/>
          </a:bodyPr>
          <a:lstStyle/>
          <a:p>
            <a:r>
              <a:rPr lang="sl-SI" b="1" dirty="0"/>
              <a:t>Pomen rednega </a:t>
            </a:r>
            <a:r>
              <a:rPr lang="sl-SI" b="1" dirty="0" smtClean="0"/>
              <a:t>zajtrkovanja</a:t>
            </a:r>
            <a:endParaRPr lang="sl-SI" dirty="0"/>
          </a:p>
        </p:txBody>
      </p:sp>
      <p:pic>
        <p:nvPicPr>
          <p:cNvPr id="5" name="Označba mesta za sliko 4" descr="Košara z jabolki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864472"/>
            <a:ext cx="7670802" cy="5256583"/>
          </a:xfrm>
        </p:spPr>
        <p:txBody>
          <a:bodyPr rtlCol="0">
            <a:normAutofit lnSpcReduction="10000"/>
          </a:bodyPr>
          <a:lstStyle/>
          <a:p>
            <a:pPr marL="45720" indent="0">
              <a:buNone/>
            </a:pPr>
            <a:r>
              <a:rPr lang="sl-SI" b="1" dirty="0" smtClean="0"/>
              <a:t>                                »</a:t>
            </a:r>
            <a:r>
              <a:rPr lang="sl-SI" b="1" dirty="0"/>
              <a:t>Zjutraj jej kot kralj« </a:t>
            </a:r>
          </a:p>
          <a:p>
            <a:r>
              <a:rPr lang="sl-SI" dirty="0"/>
              <a:t>Zajtrk </a:t>
            </a:r>
            <a:r>
              <a:rPr lang="sl-SI" dirty="0" smtClean="0"/>
              <a:t>je eden </a:t>
            </a:r>
            <a:r>
              <a:rPr lang="sl-SI" b="1" dirty="0"/>
              <a:t>najpomembnejših</a:t>
            </a:r>
            <a:r>
              <a:rPr lang="sl-SI" dirty="0"/>
              <a:t> </a:t>
            </a:r>
            <a:r>
              <a:rPr lang="sl-SI" dirty="0" smtClean="0"/>
              <a:t>obrokov. </a:t>
            </a:r>
          </a:p>
          <a:p>
            <a:pPr marL="45720" indent="0">
              <a:buNone/>
            </a:pPr>
            <a:r>
              <a:rPr lang="sl-SI" dirty="0" smtClean="0"/>
              <a:t>Zajtrk naj predstavlja približno 20% vseh dnevnih potreb.</a:t>
            </a:r>
          </a:p>
          <a:p>
            <a:r>
              <a:rPr lang="sl-SI" dirty="0" smtClean="0"/>
              <a:t>S prehranskega vidika dobimo </a:t>
            </a:r>
            <a:r>
              <a:rPr lang="sl-SI" dirty="0"/>
              <a:t>hranilne snovi, </a:t>
            </a:r>
            <a:r>
              <a:rPr lang="sl-SI" dirty="0" smtClean="0"/>
              <a:t>ki: </a:t>
            </a:r>
          </a:p>
          <a:p>
            <a:pPr marL="45720" indent="0">
              <a:buNone/>
            </a:pPr>
            <a:r>
              <a:rPr lang="sl-SI" b="1" dirty="0" smtClean="0"/>
              <a:t>1.  Dajejo telesu ENERGIJO </a:t>
            </a:r>
            <a:r>
              <a:rPr lang="sl-SI" dirty="0" smtClean="0"/>
              <a:t>(</a:t>
            </a:r>
            <a:r>
              <a:rPr lang="sl-SI" dirty="0"/>
              <a:t>ogljikovi hidrati, maščobe) </a:t>
            </a:r>
          </a:p>
          <a:p>
            <a:pPr marL="45720" indent="0">
              <a:buNone/>
            </a:pPr>
            <a:r>
              <a:rPr lang="sl-SI" b="1" dirty="0"/>
              <a:t>2</a:t>
            </a:r>
            <a:r>
              <a:rPr lang="sl-SI" b="1" dirty="0" smtClean="0"/>
              <a:t>. </a:t>
            </a:r>
            <a:r>
              <a:rPr lang="sl-SI" b="1" dirty="0"/>
              <a:t> </a:t>
            </a:r>
            <a:r>
              <a:rPr lang="sl-SI" b="1" dirty="0" smtClean="0"/>
              <a:t>So pomembne ZA RAST IN OBNOVO telesa </a:t>
            </a:r>
            <a:r>
              <a:rPr lang="sl-SI" dirty="0"/>
              <a:t>(beljakovine)</a:t>
            </a:r>
          </a:p>
          <a:p>
            <a:pPr marL="45720" indent="0">
              <a:buNone/>
            </a:pPr>
            <a:r>
              <a:rPr lang="sl-SI" b="1" dirty="0"/>
              <a:t>3</a:t>
            </a:r>
            <a:r>
              <a:rPr lang="sl-SI" b="1" dirty="0" smtClean="0"/>
              <a:t>. Nas ŠČITIJO PRED BOLEZNIMI </a:t>
            </a:r>
            <a:r>
              <a:rPr lang="sl-SI" dirty="0"/>
              <a:t>(vitamini in minerali</a:t>
            </a:r>
            <a:r>
              <a:rPr lang="sl-SI" dirty="0" smtClean="0"/>
              <a:t>)</a:t>
            </a:r>
          </a:p>
          <a:p>
            <a:r>
              <a:rPr lang="sl-SI" dirty="0" smtClean="0"/>
              <a:t>Z </a:t>
            </a:r>
            <a:r>
              <a:rPr lang="sl-SI" dirty="0"/>
              <a:t>razvojno psihološkega vidika:</a:t>
            </a:r>
          </a:p>
          <a:p>
            <a:pPr marL="45720" indent="0">
              <a:buNone/>
            </a:pPr>
            <a:r>
              <a:rPr lang="sl-SI" dirty="0" smtClean="0"/>
              <a:t>- Izboljšajo </a:t>
            </a:r>
            <a:r>
              <a:rPr lang="sl-SI" dirty="0"/>
              <a:t>se pozornost, spomin in odzivni čas,</a:t>
            </a:r>
          </a:p>
          <a:p>
            <a:pPr marL="45720" indent="0">
              <a:buNone/>
            </a:pPr>
            <a:r>
              <a:rPr lang="sl-SI" dirty="0" smtClean="0"/>
              <a:t>- Izboljša </a:t>
            </a:r>
            <a:r>
              <a:rPr lang="sl-SI" dirty="0"/>
              <a:t>se zmožnost reševanja kompleksnih nalog, </a:t>
            </a:r>
          </a:p>
          <a:p>
            <a:pPr marL="45720" indent="0">
              <a:buNone/>
            </a:pPr>
            <a:r>
              <a:rPr lang="sl-SI" dirty="0" smtClean="0"/>
              <a:t>- Izboljša </a:t>
            </a:r>
            <a:r>
              <a:rPr lang="sl-SI" dirty="0"/>
              <a:t>se razpoloženje </a:t>
            </a:r>
            <a:r>
              <a:rPr lang="sl-SI" dirty="0" smtClean="0"/>
              <a:t>(„lačen </a:t>
            </a:r>
            <a:r>
              <a:rPr lang="sl-SI" dirty="0"/>
              <a:t>si </a:t>
            </a:r>
            <a:r>
              <a:rPr lang="sl-SI" dirty="0" err="1"/>
              <a:t>full</a:t>
            </a:r>
            <a:r>
              <a:rPr lang="sl-SI" dirty="0"/>
              <a:t> </a:t>
            </a:r>
            <a:r>
              <a:rPr lang="sl-SI" dirty="0" smtClean="0"/>
              <a:t>drugačen“).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86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l-SI" sz="2400" b="1" dirty="0"/>
              <a:t>Tudi v slovenskih izrekih in pregovorih je izpostavljen pomen zajtrka. Jih poznate</a:t>
            </a:r>
            <a:r>
              <a:rPr lang="sl-SI" sz="2400" b="1" dirty="0" smtClean="0"/>
              <a:t>?</a:t>
            </a:r>
            <a:endParaRPr lang="sl-SI" sz="240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sl-SI" dirty="0"/>
              <a:t>Prazna vreča ne stoji pokonci.</a:t>
            </a:r>
          </a:p>
          <a:p>
            <a:r>
              <a:rPr lang="sl-SI" dirty="0"/>
              <a:t>Po jutru se dan pozna, po zajtrku pa jutro.</a:t>
            </a:r>
          </a:p>
          <a:p>
            <a:r>
              <a:rPr lang="sl-SI" dirty="0"/>
              <a:t>Zajtrkuj kot kralj, kosi kot meščan in večerjaj kot berač.</a:t>
            </a:r>
          </a:p>
          <a:p>
            <a:endParaRPr lang="sl-SI" dirty="0"/>
          </a:p>
        </p:txBody>
      </p:sp>
      <p:pic>
        <p:nvPicPr>
          <p:cNvPr id="1026" name="Picture 2" descr="Tradicionalni slovenski zajtrk tudi letos, seveda na dalja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30116" y="3396575"/>
            <a:ext cx="1800200" cy="24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jšajte z obilnim zajtrkom - Zadovoljna.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04" y="3378659"/>
            <a:ext cx="3869904" cy="25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gov.si/assets/ministrstva/MKGP/PROJEKTI/DAN-SLOVENSKE-HRANE/Kmetija-Lesjak-oktober-2016-33__FitWzk4MCw5ODAsImQwYjZjZmNmOTIiXQ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r="254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l-PL" sz="3200" b="1" dirty="0" smtClean="0"/>
              <a:t>Kakšen </a:t>
            </a:r>
            <a:r>
              <a:rPr lang="pl-PL" sz="3200" b="1" dirty="0"/>
              <a:t>naj bo zdrav zajtrk?</a:t>
            </a:r>
            <a:br>
              <a:rPr lang="pl-PL" sz="3200" b="1" dirty="0"/>
            </a:br>
            <a:endParaRPr lang="sl-SI" sz="240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1340769"/>
            <a:ext cx="7670802" cy="4831432"/>
          </a:xfrm>
        </p:spPr>
        <p:txBody>
          <a:bodyPr rtlCol="0">
            <a:normAutofit/>
          </a:bodyPr>
          <a:lstStyle/>
          <a:p>
            <a:r>
              <a:rPr lang="sl-SI" b="1" dirty="0" smtClean="0"/>
              <a:t>Pripravljen </a:t>
            </a:r>
            <a:r>
              <a:rPr lang="sl-SI" b="1" dirty="0"/>
              <a:t>iz </a:t>
            </a:r>
            <a:r>
              <a:rPr lang="sl-SI" b="1" dirty="0" smtClean="0"/>
              <a:t>zdravih živil - zdrava </a:t>
            </a:r>
            <a:r>
              <a:rPr lang="sl-SI" dirty="0" smtClean="0"/>
              <a:t>živila uspevajo na </a:t>
            </a:r>
            <a:r>
              <a:rPr lang="sl-SI" dirty="0"/>
              <a:t>čistem zraku, zdravih tleh, iz najboljših semen. Pobrana </a:t>
            </a:r>
            <a:r>
              <a:rPr lang="sl-SI" dirty="0" smtClean="0"/>
              <a:t>morajo </a:t>
            </a:r>
            <a:r>
              <a:rPr lang="sl-SI" dirty="0"/>
              <a:t>biti z vso pazljivostjo in spoštovanjem, ter pravilno skladiščena.</a:t>
            </a:r>
          </a:p>
          <a:p>
            <a:r>
              <a:rPr lang="sl-SI" b="1" dirty="0" smtClean="0"/>
              <a:t>Pravilno sestavljen:</a:t>
            </a:r>
            <a:endParaRPr lang="sl-SI" dirty="0"/>
          </a:p>
          <a:p>
            <a:r>
              <a:rPr lang="sl-SI" dirty="0"/>
              <a:t>p</a:t>
            </a:r>
            <a:r>
              <a:rPr lang="sl-SI" dirty="0" smtClean="0"/>
              <a:t>retežno </a:t>
            </a:r>
            <a:r>
              <a:rPr lang="sl-SI" dirty="0"/>
              <a:t>sestavljen iz polnovrednih žitnih izdelkov (polnozrnati kruh, kaše </a:t>
            </a:r>
            <a:r>
              <a:rPr lang="sl-SI" dirty="0" smtClean="0"/>
              <a:t>...),</a:t>
            </a:r>
            <a:endParaRPr lang="sl-SI" dirty="0"/>
          </a:p>
          <a:p>
            <a:r>
              <a:rPr lang="sl-SI" dirty="0"/>
              <a:t> </a:t>
            </a:r>
            <a:r>
              <a:rPr lang="sl-SI" dirty="0"/>
              <a:t>v</a:t>
            </a:r>
            <a:r>
              <a:rPr lang="sl-SI" dirty="0" smtClean="0"/>
              <a:t> </a:t>
            </a:r>
            <a:r>
              <a:rPr lang="sl-SI" dirty="0"/>
              <a:t>kombinaciji z beljakovinskim živilom </a:t>
            </a:r>
            <a:r>
              <a:rPr lang="sl-SI" dirty="0" smtClean="0"/>
              <a:t>(</a:t>
            </a:r>
            <a:r>
              <a:rPr lang="sl-SI" dirty="0"/>
              <a:t>mlečni izdelki, pusti mesni izdelek</a:t>
            </a:r>
            <a:r>
              <a:rPr lang="sl-SI" dirty="0" smtClean="0"/>
              <a:t>…),</a:t>
            </a:r>
            <a:endParaRPr lang="sl-SI" dirty="0"/>
          </a:p>
          <a:p>
            <a:r>
              <a:rPr lang="sl-SI" dirty="0" smtClean="0"/>
              <a:t>z dodatkom </a:t>
            </a:r>
            <a:r>
              <a:rPr lang="sl-SI" dirty="0"/>
              <a:t>zelenjave </a:t>
            </a:r>
            <a:r>
              <a:rPr lang="sl-SI" dirty="0" smtClean="0"/>
              <a:t>ali sadja</a:t>
            </a:r>
            <a:r>
              <a:rPr lang="sl-SI" dirty="0"/>
              <a:t>.</a:t>
            </a:r>
          </a:p>
          <a:p>
            <a:r>
              <a:rPr lang="sl-SI" b="1" dirty="0"/>
              <a:t>Lepo pripravljen in kulturno zaužit !</a:t>
            </a:r>
            <a:endParaRPr lang="sl-SI" dirty="0"/>
          </a:p>
          <a:p>
            <a:endParaRPr lang="sl-SI" dirty="0"/>
          </a:p>
        </p:txBody>
      </p:sp>
      <p:pic>
        <p:nvPicPr>
          <p:cNvPr id="6" name="Označba mesta slike 5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4" r="263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7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877664"/>
          </a:xfrm>
        </p:spPr>
        <p:txBody>
          <a:bodyPr rtlCol="0">
            <a:normAutofit/>
          </a:bodyPr>
          <a:lstStyle/>
          <a:p>
            <a:r>
              <a:rPr lang="sl-SI" sz="3200" b="1" dirty="0"/>
              <a:t>Nekaj predlogov zdravih zajtrkov:</a:t>
            </a:r>
            <a:br>
              <a:rPr lang="sl-SI" sz="3200" b="1" dirty="0"/>
            </a:br>
            <a:endParaRPr lang="sl-SI" sz="2400" dirty="0"/>
          </a:p>
        </p:txBody>
      </p:sp>
      <p:pic>
        <p:nvPicPr>
          <p:cNvPr id="2054" name="Picture 6" descr="IZ KUHINJE ŽE DIŠI: Zdrav zajtrk za male učenjake | e-Kopercapodistri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255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značba mesta vsebine 9" descr="ZajtrkPredlogi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/>
          <a:stretch/>
        </p:blipFill>
        <p:spPr bwMode="auto">
          <a:xfrm>
            <a:off x="4582244" y="836712"/>
            <a:ext cx="4680520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3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l-SI" b="1" dirty="0"/>
              <a:t>Pomen </a:t>
            </a:r>
            <a:r>
              <a:rPr lang="sl-SI" b="1" dirty="0" smtClean="0"/>
              <a:t>poseganja po živilih lokalnega izvora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l-SI" dirty="0"/>
              <a:t>H</a:t>
            </a:r>
            <a:r>
              <a:rPr lang="sl-SI" dirty="0" smtClean="0"/>
              <a:t>rana</a:t>
            </a:r>
            <a:r>
              <a:rPr lang="sl-SI" dirty="0"/>
              <a:t>, ki je bila pridelana in pripravljena v </a:t>
            </a:r>
            <a:r>
              <a:rPr lang="sl-SI" dirty="0" smtClean="0"/>
              <a:t>bližini je:</a:t>
            </a:r>
          </a:p>
          <a:p>
            <a:pPr>
              <a:buFontTx/>
              <a:buChar char="-"/>
            </a:pPr>
            <a:r>
              <a:rPr lang="sl-SI" b="1" dirty="0" smtClean="0"/>
              <a:t>bolj </a:t>
            </a:r>
            <a:r>
              <a:rPr lang="sl-SI" b="1" dirty="0"/>
              <a:t>sveža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b="1" dirty="0" smtClean="0"/>
              <a:t>bolj </a:t>
            </a:r>
            <a:r>
              <a:rPr lang="sl-SI" b="1" dirty="0"/>
              <a:t>hranljiva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b="1" dirty="0" smtClean="0"/>
              <a:t>polnejšega </a:t>
            </a:r>
            <a:r>
              <a:rPr lang="sl-SI" b="1" dirty="0"/>
              <a:t>okusa </a:t>
            </a:r>
            <a:r>
              <a:rPr lang="sl-SI" dirty="0"/>
              <a:t>in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b="1" dirty="0" smtClean="0"/>
              <a:t>brez </a:t>
            </a:r>
            <a:r>
              <a:rPr lang="sl-SI" b="1" dirty="0"/>
              <a:t>dodatkov za daljše skladiščenje in poudarjanje okusa</a:t>
            </a:r>
            <a:r>
              <a:rPr lang="sl-SI" dirty="0"/>
              <a:t>. </a:t>
            </a:r>
            <a:endParaRPr lang="sl-SI" dirty="0" smtClean="0"/>
          </a:p>
          <a:p>
            <a:r>
              <a:rPr lang="pl-PL" dirty="0" smtClean="0"/>
              <a:t>S </a:t>
            </a:r>
            <a:r>
              <a:rPr lang="pl-PL" dirty="0"/>
              <a:t>kupovanjem hrane lokalnega </a:t>
            </a:r>
            <a:r>
              <a:rPr lang="pl-PL" dirty="0" smtClean="0"/>
              <a:t>porekla:</a:t>
            </a:r>
          </a:p>
          <a:p>
            <a:pPr>
              <a:buFontTx/>
              <a:buChar char="-"/>
            </a:pPr>
            <a:r>
              <a:rPr lang="pl-PL" b="1" dirty="0" smtClean="0"/>
              <a:t>podpiramo lokalno kmetijstvo</a:t>
            </a:r>
          </a:p>
          <a:p>
            <a:pPr>
              <a:buFontTx/>
              <a:buChar char="-"/>
            </a:pPr>
            <a:r>
              <a:rPr lang="pl-PL" b="1" dirty="0" smtClean="0"/>
              <a:t>ustvarjamo nova delovna mesta </a:t>
            </a:r>
          </a:p>
          <a:p>
            <a:pPr>
              <a:buFontTx/>
              <a:buChar char="-"/>
            </a:pPr>
            <a:r>
              <a:rPr lang="sl-SI" b="1" dirty="0"/>
              <a:t>prispevamo k ohranjanju poseljenosti podeželja ter kulturne krajine.</a:t>
            </a:r>
          </a:p>
          <a:p>
            <a:r>
              <a:rPr lang="pl-PL" b="1" dirty="0" smtClean="0"/>
              <a:t> </a:t>
            </a:r>
            <a:r>
              <a:rPr lang="pl-PL" dirty="0" smtClean="0"/>
              <a:t>Skrbimo za naše okolje – manj odpadkov in transporta.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91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264551"/>
            <a:ext cx="7670802" cy="625376"/>
          </a:xfrm>
        </p:spPr>
        <p:txBody>
          <a:bodyPr rtlCol="0">
            <a:normAutofit/>
          </a:bodyPr>
          <a:lstStyle/>
          <a:p>
            <a:r>
              <a:rPr lang="sl-SI" b="1" dirty="0" smtClean="0"/>
              <a:t>Pomen </a:t>
            </a:r>
            <a:r>
              <a:rPr lang="sl-SI" b="1" dirty="0"/>
              <a:t>čebel</a:t>
            </a:r>
            <a:r>
              <a:rPr lang="sl-SI" dirty="0"/>
              <a:t> 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864472"/>
            <a:ext cx="7670802" cy="5256583"/>
          </a:xfrm>
        </p:spPr>
        <p:txBody>
          <a:bodyPr rtlCol="0">
            <a:normAutofit/>
          </a:bodyPr>
          <a:lstStyle/>
          <a:p>
            <a:r>
              <a:rPr lang="sl-SI" dirty="0" smtClean="0"/>
              <a:t>Najpomembnejše poslanstvo čebeljega rodu je opraševanje različnih rastlin.  </a:t>
            </a:r>
            <a:endParaRPr lang="sl-SI" dirty="0"/>
          </a:p>
        </p:txBody>
      </p:sp>
      <p:pic>
        <p:nvPicPr>
          <p:cNvPr id="6" name="Picture 2" descr="C:\Users\Tanja\AppData\Local\Microsoft\Windows\Temporary Internet Files\Content.Outlook\JGEFXY3H\DSC02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1449043"/>
            <a:ext cx="622935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porabnik\Documents\slike ohranimo cebele\DSC_1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14" y="1263906"/>
            <a:ext cx="27416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ad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4149080"/>
            <a:ext cx="2922350" cy="2157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adj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 r="23681"/>
          <a:stretch>
            <a:fillRect/>
          </a:stretch>
        </p:blipFill>
        <p:spPr>
          <a:ln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9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9566" y="244473"/>
            <a:ext cx="7670802" cy="769392"/>
          </a:xfrm>
        </p:spPr>
        <p:txBody>
          <a:bodyPr rtlCol="0">
            <a:normAutofit/>
          </a:bodyPr>
          <a:lstStyle/>
          <a:p>
            <a:r>
              <a:rPr lang="sl-SI" sz="2800" b="1" dirty="0"/>
              <a:t>ČEBELJI </a:t>
            </a:r>
            <a:r>
              <a:rPr lang="sl-SI" sz="2800" b="1" dirty="0" smtClean="0"/>
              <a:t>PRIDELKI</a:t>
            </a:r>
            <a:endParaRPr lang="sl-SI" sz="2800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995612" y="1268761"/>
            <a:ext cx="7670802" cy="4903440"/>
          </a:xfrm>
        </p:spPr>
        <p:txBody>
          <a:bodyPr rtlCol="0"/>
          <a:lstStyle/>
          <a:p>
            <a:pPr>
              <a:buNone/>
            </a:pPr>
            <a:r>
              <a:rPr lang="sl-SI" altLang="sl-SI" b="1" dirty="0">
                <a:solidFill>
                  <a:srgbClr val="C00000"/>
                </a:solidFill>
              </a:rPr>
              <a:t>MED                                    CVETNI PRAH          MATIČNI MLEČEK</a:t>
            </a:r>
          </a:p>
          <a:p>
            <a:pPr>
              <a:buNone/>
            </a:pPr>
            <a:endParaRPr lang="sl-SI" altLang="sl-SI" b="1" dirty="0">
              <a:solidFill>
                <a:srgbClr val="C00000"/>
              </a:solidFill>
            </a:endParaRPr>
          </a:p>
          <a:p>
            <a:pPr>
              <a:buNone/>
            </a:pPr>
            <a:endParaRPr lang="sl-SI" altLang="sl-SI" b="1" dirty="0">
              <a:solidFill>
                <a:srgbClr val="C00000"/>
              </a:solidFill>
            </a:endParaRPr>
          </a:p>
          <a:p>
            <a:pPr>
              <a:buNone/>
            </a:pPr>
            <a:endParaRPr lang="sl-SI" altLang="sl-SI" b="1" dirty="0">
              <a:solidFill>
                <a:srgbClr val="C00000"/>
              </a:solidFill>
            </a:endParaRPr>
          </a:p>
          <a:p>
            <a:pPr>
              <a:buNone/>
            </a:pPr>
            <a:endParaRPr lang="sl-SI" altLang="sl-SI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sl-SI" altLang="sl-SI" b="1" dirty="0" smtClean="0">
                <a:solidFill>
                  <a:srgbClr val="C00000"/>
                </a:solidFill>
              </a:rPr>
              <a:t>PROPOLIS                             </a:t>
            </a:r>
            <a:r>
              <a:rPr lang="sl-SI" altLang="sl-SI" b="1" dirty="0">
                <a:solidFill>
                  <a:srgbClr val="C00000"/>
                </a:solidFill>
              </a:rPr>
              <a:t>VOSEK                                     </a:t>
            </a:r>
            <a:r>
              <a:rPr lang="sl-SI" altLang="sl-SI" b="1" dirty="0" smtClean="0">
                <a:solidFill>
                  <a:srgbClr val="C00000"/>
                </a:solidFill>
              </a:rPr>
              <a:t>ČEBELJI STRUP</a:t>
            </a:r>
            <a:endParaRPr lang="sl-SI" dirty="0"/>
          </a:p>
        </p:txBody>
      </p:sp>
      <p:pic>
        <p:nvPicPr>
          <p:cNvPr id="5" name="Picture 6" descr="IMG_3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9227" r="6920" b="9227"/>
          <a:stretch>
            <a:fillRect/>
          </a:stretch>
        </p:blipFill>
        <p:spPr bwMode="auto">
          <a:xfrm>
            <a:off x="2638028" y="1632918"/>
            <a:ext cx="273685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cvetni_p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632918"/>
            <a:ext cx="2170113" cy="2160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porabnik\Documents\slike razno\cebelar brosura recepture\slike splosne\DSC_0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31" y="1648453"/>
            <a:ext cx="3455987" cy="2155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porabnik\Documents\Natasa\APITERAPIJA\apiterapija 2009\vsebina\za propolis knjigo\DSCN04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4339534"/>
            <a:ext cx="2376810" cy="2000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72_7299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1519" r="21996"/>
          <a:stretch>
            <a:fillRect/>
          </a:stretch>
        </p:blipFill>
        <p:spPr bwMode="auto">
          <a:xfrm>
            <a:off x="5372422" y="4372458"/>
            <a:ext cx="2316039" cy="193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_0085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4339912"/>
            <a:ext cx="2697338" cy="1921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porabnik\Documents\slike razno\slike splosne\kozarec 16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r="23342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urman 16 x 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93_TF02901023_TF02901023" id="{D979E618-7075-490B-8D8C-A18D55899E3E}" vid="{BAA61E7E-394E-43E7-8C4B-276DFDC11C85}"/>
    </a:ext>
  </a:extLst>
</a:theme>
</file>

<file path=ppt/theme/theme2.xml><?xml version="1.0" encoding="utf-8"?>
<a:theme xmlns:a="http://schemas.openxmlformats.org/drawingml/2006/main" name="Officeova t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Hrana – priprava za predstavitev (širok zaslon)</Template>
  <TotalTime>567</TotalTime>
  <Words>357</Words>
  <Application>Microsoft Office PowerPoint</Application>
  <PresentationFormat>Po meri</PresentationFormat>
  <Paragraphs>66</Paragraphs>
  <Slides>11</Slides>
  <Notes>10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Cambria</vt:lpstr>
      <vt:lpstr>Times New Roman</vt:lpstr>
      <vt:lpstr>Gurman 16 x 9</vt:lpstr>
      <vt:lpstr>JUBILEJNI 10. TRADICIONALNI SLOVENSKI ZAJTRK </vt:lpstr>
      <vt:lpstr>Izvedba Tradicionalnega slovenskega zajtrka</vt:lpstr>
      <vt:lpstr>Pomen rednega zajtrkovanja</vt:lpstr>
      <vt:lpstr>Tudi v slovenskih izrekih in pregovorih je izpostavljen pomen zajtrka. Jih poznate?</vt:lpstr>
      <vt:lpstr>Kakšen naj bo zdrav zajtrk? </vt:lpstr>
      <vt:lpstr>Nekaj predlogov zdravih zajtrkov: </vt:lpstr>
      <vt:lpstr>Pomen poseganja po živilih lokalnega izvora</vt:lpstr>
      <vt:lpstr>Pomen čebel </vt:lpstr>
      <vt:lpstr>ČEBELJI PRIDELKI</vt:lpstr>
      <vt:lpstr>PowerPointova predstavitev</vt:lpstr>
      <vt:lpstr>Pripravite Tradicionalni slovenski zajtrk tudi doma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JUBILEJNI 10. TRADICIONALNI SLOVENSKI ZAJTRK</dc:title>
  <dc:creator>Uporabnik</dc:creator>
  <cp:lastModifiedBy>Uporabnik</cp:lastModifiedBy>
  <cp:revision>23</cp:revision>
  <dcterms:created xsi:type="dcterms:W3CDTF">2020-11-17T10:28:54Z</dcterms:created>
  <dcterms:modified xsi:type="dcterms:W3CDTF">2020-11-17T19:56:21Z</dcterms:modified>
</cp:coreProperties>
</file>